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6" r:id="rId5"/>
    <p:sldId id="259" r:id="rId6"/>
    <p:sldId id="261" r:id="rId7"/>
    <p:sldId id="262" r:id="rId8"/>
    <p:sldId id="263" r:id="rId9"/>
    <p:sldId id="264" r:id="rId10"/>
    <p:sldId id="271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8" autoAdjust="0"/>
    <p:restoredTop sz="94607" autoAdjust="0"/>
  </p:normalViewPr>
  <p:slideViewPr>
    <p:cSldViewPr>
      <p:cViewPr varScale="1">
        <p:scale>
          <a:sx n="70" d="100"/>
          <a:sy n="70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8914F-5445-4AF9-98DD-F061EEF830CE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E1017-6E58-4245-ABA6-5C040684D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E1017-6E58-4245-ABA6-5C040684D6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E1017-6E58-4245-ABA6-5C040684D67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8F390-AC56-45E9-A3D0-172B3BC73502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CA9D6-27FF-42AE-AA34-6F4F55063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86" y="1447800"/>
            <a:ext cx="8915400" cy="4038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  <a:cs typeface="Nikosh" pitchFamily="2" charset="0"/>
              </a:rPr>
              <a:t>English 2</a:t>
            </a:r>
            <a:r>
              <a:rPr lang="en-US" sz="88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  <a:cs typeface="Nikosh" pitchFamily="2" charset="0"/>
              </a:rPr>
              <a:t>nd</a:t>
            </a:r>
            <a:r>
              <a:rPr lang="en-US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  <a:cs typeface="Nikosh" pitchFamily="2" charset="0"/>
              </a:rPr>
              <a:t> Paper</a:t>
            </a:r>
            <a:r>
              <a:rPr lang="en-US" sz="8800" b="1" dirty="0" smtClean="0">
                <a:solidFill>
                  <a:srgbClr val="002060"/>
                </a:solidFill>
                <a:latin typeface="Impact" pitchFamily="34" charset="0"/>
                <a:cs typeface="Nikosh" pitchFamily="2" charset="0"/>
              </a:rPr>
              <a:t/>
            </a:r>
            <a:br>
              <a:rPr lang="en-US" sz="8800" b="1" dirty="0" smtClean="0">
                <a:solidFill>
                  <a:srgbClr val="002060"/>
                </a:solidFill>
                <a:latin typeface="Impact" pitchFamily="34" charset="0"/>
                <a:cs typeface="Nikosh" pitchFamily="2" charset="0"/>
              </a:rPr>
            </a:br>
            <a:r>
              <a:rPr lang="en-US" sz="8800" b="1" dirty="0" smtClean="0">
                <a:solidFill>
                  <a:srgbClr val="00B050"/>
                </a:solidFill>
                <a:latin typeface="Impact" pitchFamily="34" charset="0"/>
                <a:cs typeface="Nikosh" pitchFamily="2" charset="0"/>
              </a:rPr>
              <a:t>Class: Six</a:t>
            </a:r>
            <a:br>
              <a:rPr lang="en-US" sz="8800" b="1" dirty="0" smtClean="0">
                <a:solidFill>
                  <a:srgbClr val="00B050"/>
                </a:solidFill>
                <a:latin typeface="Impact" pitchFamily="34" charset="0"/>
                <a:cs typeface="Nikosh" pitchFamily="2" charset="0"/>
              </a:rPr>
            </a:b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  <a:cs typeface="Nikosh" pitchFamily="2" charset="0"/>
              </a:rPr>
              <a:t>Time: 40 minutes.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  <a:latin typeface="Impact" pitchFamily="34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800" y="457200"/>
            <a:ext cx="3886200" cy="14478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00B050"/>
                </a:solidFill>
                <a:latin typeface="Impact" pitchFamily="34" charset="0"/>
              </a:rPr>
              <a:t>Noun</a:t>
            </a:r>
            <a:endParaRPr lang="en-US" sz="7200" dirty="0">
              <a:solidFill>
                <a:srgbClr val="00B050"/>
              </a:solidFill>
              <a:latin typeface="Impact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267200" y="1905000"/>
            <a:ext cx="1295400" cy="990600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3400" y="2895600"/>
            <a:ext cx="8305800" cy="228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114800" y="3124200"/>
            <a:ext cx="457200" cy="457200"/>
          </a:xfrm>
          <a:prstGeom prst="downArrow">
            <a:avLst>
              <a:gd name="adj1" fmla="val 3095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2514600" y="3138714"/>
            <a:ext cx="457200" cy="1723572"/>
          </a:xfrm>
          <a:prstGeom prst="downArrow">
            <a:avLst>
              <a:gd name="adj1" fmla="val 30952"/>
              <a:gd name="adj2" fmla="val 34127"/>
            </a:avLst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3635826"/>
            <a:ext cx="2209800" cy="7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Proper Noun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0" y="4934856"/>
            <a:ext cx="2667000" cy="7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Material Noun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3657600"/>
            <a:ext cx="2590800" cy="7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Common Noun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1660" y="5834742"/>
            <a:ext cx="2743200" cy="7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Abstract Noun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7000" y="3668484"/>
            <a:ext cx="2514600" cy="7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Collective Noun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5823858" y="3124199"/>
            <a:ext cx="457200" cy="2623457"/>
          </a:xfrm>
          <a:prstGeom prst="downArrow">
            <a:avLst>
              <a:gd name="adj1" fmla="val 30952"/>
              <a:gd name="adj2" fmla="val 341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7551060" y="3124200"/>
            <a:ext cx="457200" cy="457200"/>
          </a:xfrm>
          <a:prstGeom prst="downArrow">
            <a:avLst>
              <a:gd name="adj1" fmla="val 3095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103082" y="3124200"/>
            <a:ext cx="457200" cy="457200"/>
          </a:xfrm>
          <a:prstGeom prst="downArrow">
            <a:avLst>
              <a:gd name="adj1" fmla="val 3095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-152400"/>
            <a:ext cx="48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/>
              <a:t>Group Work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8382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/>
              <a:t>See the pictures and name them. Then say which nouns they belong to</a:t>
            </a:r>
            <a:r>
              <a:rPr lang="en-US" sz="2800" dirty="0" smtClean="0"/>
              <a:t>:</a:t>
            </a:r>
            <a:endParaRPr lang="en-US" dirty="0"/>
          </a:p>
        </p:txBody>
      </p:sp>
      <p:pic>
        <p:nvPicPr>
          <p:cNvPr id="4" name="Picture 3" descr="team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362200"/>
            <a:ext cx="2958146" cy="1905000"/>
          </a:xfrm>
          <a:prstGeom prst="rect">
            <a:avLst/>
          </a:prstGeom>
        </p:spPr>
      </p:pic>
      <p:pic>
        <p:nvPicPr>
          <p:cNvPr id="5" name="Picture 4" descr="be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600" y="4648201"/>
            <a:ext cx="1447800" cy="1752600"/>
          </a:xfrm>
          <a:prstGeom prst="rect">
            <a:avLst/>
          </a:prstGeom>
        </p:spPr>
      </p:pic>
      <p:pic>
        <p:nvPicPr>
          <p:cNvPr id="6" name="Picture 5" descr="anxit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4572000"/>
            <a:ext cx="1676400" cy="1905000"/>
          </a:xfrm>
          <a:prstGeom prst="rect">
            <a:avLst/>
          </a:prstGeom>
        </p:spPr>
      </p:pic>
      <p:pic>
        <p:nvPicPr>
          <p:cNvPr id="8" name="Picture 7" descr="megna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209800"/>
            <a:ext cx="2743200" cy="2057400"/>
          </a:xfrm>
          <a:prstGeom prst="rect">
            <a:avLst/>
          </a:prstGeom>
        </p:spPr>
      </p:pic>
      <p:pic>
        <p:nvPicPr>
          <p:cNvPr id="9" name="Picture 8" descr="gold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8800" y="4648200"/>
            <a:ext cx="1828800" cy="1905000"/>
          </a:xfrm>
          <a:prstGeom prst="rect">
            <a:avLst/>
          </a:prstGeom>
        </p:spPr>
      </p:pic>
      <p:pic>
        <p:nvPicPr>
          <p:cNvPr id="10" name="Picture 9" descr="mina1.jpg"/>
          <p:cNvPicPr>
            <a:picLocks noChangeAspect="1"/>
          </p:cNvPicPr>
          <p:nvPr/>
        </p:nvPicPr>
        <p:blipFill>
          <a:blip r:embed="rId7"/>
          <a:srcRect l="14667" r="16000"/>
          <a:stretch>
            <a:fillRect/>
          </a:stretch>
        </p:blipFill>
        <p:spPr>
          <a:xfrm>
            <a:off x="3810000" y="4343400"/>
            <a:ext cx="1981200" cy="2143125"/>
          </a:xfrm>
          <a:prstGeom prst="rect">
            <a:avLst/>
          </a:prstGeom>
        </p:spPr>
      </p:pic>
      <p:pic>
        <p:nvPicPr>
          <p:cNvPr id="11" name="Picture 10" descr="iron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5000" y="4572000"/>
            <a:ext cx="1828800" cy="19063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19200" y="3657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Team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5943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Anxisity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0" y="5791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B0F0"/>
                </a:solidFill>
              </a:rPr>
              <a:t>Insect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19600" y="6172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Love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59684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Iron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0" y="36576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River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60198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Gold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Khairul\Pictures\Foundation training2009\DSC0120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2286000"/>
            <a:ext cx="2819400" cy="1951607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4114800" y="3657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Scenery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448270"/>
            <a:ext cx="43434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u="sng" dirty="0" smtClean="0"/>
              <a:t>Home Work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808202"/>
            <a:ext cx="8839200" cy="5539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Identify the Nouns of the underlined words.</a:t>
            </a:r>
            <a:endParaRPr lang="en-US" sz="3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157478"/>
            <a:ext cx="6553200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/>
              <a:t>1. </a:t>
            </a:r>
            <a:r>
              <a:rPr lang="en-US" sz="3600" b="1" u="sng" dirty="0" smtClean="0"/>
              <a:t>Honesty</a:t>
            </a:r>
            <a:r>
              <a:rPr lang="en-US" sz="3600" b="1" dirty="0" smtClean="0"/>
              <a:t> is the best policy.</a:t>
            </a:r>
          </a:p>
          <a:p>
            <a:pPr algn="just"/>
            <a:r>
              <a:rPr lang="en-US" sz="3600" b="1" dirty="0" smtClean="0"/>
              <a:t>2. </a:t>
            </a:r>
            <a:r>
              <a:rPr lang="en-US" sz="3600" b="1" u="sng" dirty="0" smtClean="0"/>
              <a:t>Iron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is a useful metal.</a:t>
            </a:r>
          </a:p>
          <a:p>
            <a:pPr algn="just"/>
            <a:r>
              <a:rPr lang="en-US" sz="3600" b="1" dirty="0" smtClean="0"/>
              <a:t>3. I met him in the </a:t>
            </a:r>
            <a:r>
              <a:rPr lang="en-US" sz="3600" b="1" u="sng" dirty="0" smtClean="0"/>
              <a:t>party</a:t>
            </a:r>
            <a:r>
              <a:rPr lang="en-US" sz="3600" b="1" dirty="0" smtClean="0"/>
              <a:t>.</a:t>
            </a:r>
          </a:p>
          <a:p>
            <a:pPr algn="just"/>
            <a:r>
              <a:rPr lang="en-US" sz="3600" b="1" dirty="0" smtClean="0"/>
              <a:t>4. The </a:t>
            </a:r>
            <a:r>
              <a:rPr lang="en-US" sz="3600" b="1" u="sng" dirty="0" smtClean="0"/>
              <a:t>boy</a:t>
            </a:r>
            <a:r>
              <a:rPr lang="en-US" sz="3600" b="1" dirty="0" smtClean="0"/>
              <a:t> is meritorious.</a:t>
            </a:r>
          </a:p>
          <a:p>
            <a:pPr algn="just"/>
            <a:r>
              <a:rPr lang="en-US" sz="3600" b="1" dirty="0" smtClean="0"/>
              <a:t>5. </a:t>
            </a:r>
            <a:r>
              <a:rPr lang="en-US" sz="3600" b="1" u="sng" dirty="0" err="1" smtClean="0"/>
              <a:t>Hongkong</a:t>
            </a:r>
            <a:r>
              <a:rPr lang="en-US" sz="3600" b="1" dirty="0" smtClean="0"/>
              <a:t> is a big city. </a:t>
            </a: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648200"/>
            <a:ext cx="7924800" cy="186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chemeClr val="tx2">
                    <a:lumMod val="50000"/>
                  </a:schemeClr>
                </a:solidFill>
                <a:latin typeface="Impact" pitchFamily="34" charset="0"/>
              </a:rPr>
              <a:t>Thank  you.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794808"/>
            <a:ext cx="7924800" cy="193899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Md.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Faridul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Navy School &amp; College Chittagong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81000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/>
              <a:t>By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Diego_Maradona_30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3380416"/>
            <a:ext cx="4648200" cy="3477584"/>
          </a:xfrm>
        </p:spPr>
      </p:pic>
      <p:sp>
        <p:nvSpPr>
          <p:cNvPr id="12" name="TextBox 11"/>
          <p:cNvSpPr txBox="1"/>
          <p:nvPr/>
        </p:nvSpPr>
        <p:spPr>
          <a:xfrm rot="19339040">
            <a:off x="1037470" y="4339023"/>
            <a:ext cx="3429000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Diego </a:t>
            </a:r>
            <a:r>
              <a:rPr lang="en-US" sz="4000" b="1" dirty="0" err="1" smtClean="0">
                <a:solidFill>
                  <a:srgbClr val="FF0000"/>
                </a:solidFill>
              </a:rPr>
              <a:t>Maradona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16" name="Content Placeholder 3" descr="television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3352800"/>
            <a:ext cx="4419600" cy="3505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 rot="1854230">
            <a:off x="5198847" y="4387452"/>
            <a:ext cx="3097338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Television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9" name="Content Placeholder 7" descr="Picture of Dhaka City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648200" cy="3352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756780">
            <a:off x="2204965" y="1491626"/>
            <a:ext cx="220980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Dhaka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20" name="Picture 19" descr="macc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5704" y="0"/>
            <a:ext cx="4528296" cy="33528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 rot="19648870">
            <a:off x="4910385" y="1950672"/>
            <a:ext cx="22098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Mecca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81312" y="2286000"/>
            <a:ext cx="55862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b="1" dirty="0" smtClean="0">
                <a:solidFill>
                  <a:srgbClr val="800000"/>
                </a:solidFill>
                <a:latin typeface="Bodoni MT Black" pitchFamily="18" charset="0"/>
              </a:rPr>
              <a:t>Noun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9" grpId="0" animBg="1"/>
      <p:bldP spid="14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6400800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3900" b="1" dirty="0" smtClean="0">
                <a:solidFill>
                  <a:srgbClr val="800000"/>
                </a:solidFill>
                <a:latin typeface="Bodoni MT Black" pitchFamily="18" charset="0"/>
              </a:rPr>
              <a:t>Noun</a:t>
            </a:r>
            <a:endParaRPr lang="en-US" sz="23900" b="1" dirty="0">
              <a:solidFill>
                <a:srgbClr val="800000"/>
              </a:solidFill>
              <a:latin typeface="Bodoni MT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akib.jpeg"/>
          <p:cNvPicPr>
            <a:picLocks noChangeAspect="1"/>
          </p:cNvPicPr>
          <p:nvPr/>
        </p:nvPicPr>
        <p:blipFill>
          <a:blip r:embed="rId2"/>
          <a:srcRect b="15152"/>
          <a:stretch>
            <a:fillRect/>
          </a:stretch>
        </p:blipFill>
        <p:spPr>
          <a:xfrm>
            <a:off x="228600" y="2743200"/>
            <a:ext cx="2438400" cy="2570789"/>
          </a:xfrm>
          <a:prstGeom prst="rect">
            <a:avLst/>
          </a:prstGeom>
        </p:spPr>
      </p:pic>
      <p:pic>
        <p:nvPicPr>
          <p:cNvPr id="5" name="Picture 3" descr="C:\Users\User\Desktop\New folder\sugar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743200"/>
            <a:ext cx="2743200" cy="2514600"/>
          </a:xfrm>
          <a:prstGeom prst="rect">
            <a:avLst/>
          </a:prstGeom>
          <a:noFill/>
        </p:spPr>
      </p:pic>
      <p:pic>
        <p:nvPicPr>
          <p:cNvPr id="6" name="Picture 5" descr="ctc_04_img099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2743200"/>
            <a:ext cx="2971799" cy="2590800"/>
          </a:xfrm>
          <a:prstGeom prst="rect">
            <a:avLst/>
          </a:prstGeom>
        </p:spPr>
      </p:pic>
      <p:sp>
        <p:nvSpPr>
          <p:cNvPr id="7" name="Up Arrow Callout 6"/>
          <p:cNvSpPr/>
          <p:nvPr/>
        </p:nvSpPr>
        <p:spPr>
          <a:xfrm>
            <a:off x="228600" y="5334000"/>
            <a:ext cx="2362200" cy="6858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</a:rPr>
              <a:t>Sakib</a:t>
            </a:r>
            <a:r>
              <a:rPr lang="en-US" sz="2400" b="1" dirty="0" smtClean="0">
                <a:solidFill>
                  <a:srgbClr val="002060"/>
                </a:solidFill>
              </a:rPr>
              <a:t>-al-</a:t>
            </a:r>
            <a:r>
              <a:rPr lang="en-US" sz="2400" b="1" dirty="0" err="1" smtClean="0">
                <a:solidFill>
                  <a:srgbClr val="002060"/>
                </a:solidFill>
              </a:rPr>
              <a:t>Hasan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8" name="Up Arrow Callout 7"/>
          <p:cNvSpPr/>
          <p:nvPr/>
        </p:nvSpPr>
        <p:spPr>
          <a:xfrm>
            <a:off x="2895600" y="5334000"/>
            <a:ext cx="2438400" cy="6858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Suger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Up Arrow Callout 8"/>
          <p:cNvSpPr/>
          <p:nvPr/>
        </p:nvSpPr>
        <p:spPr>
          <a:xfrm>
            <a:off x="5715000" y="5334000"/>
            <a:ext cx="2971800" cy="6858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Poverty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457200"/>
            <a:ext cx="658385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0066"/>
                </a:solidFill>
              </a:rPr>
              <a:t>A Noun is the name </a:t>
            </a:r>
            <a:r>
              <a:rPr lang="en-US" sz="5400" b="1" dirty="0" smtClean="0">
                <a:solidFill>
                  <a:srgbClr val="000066"/>
                </a:solidFill>
              </a:rPr>
              <a:t>of</a:t>
            </a:r>
            <a:endParaRPr lang="bn-BD" sz="5400" b="1" dirty="0" smtClean="0">
              <a:solidFill>
                <a:srgbClr val="000066"/>
              </a:solidFill>
            </a:endParaRPr>
          </a:p>
          <a:p>
            <a:pPr algn="ctr"/>
            <a:r>
              <a:rPr lang="en-US" sz="5400" b="1" dirty="0" smtClean="0">
                <a:solidFill>
                  <a:srgbClr val="000066"/>
                </a:solidFill>
              </a:rPr>
              <a:t> </a:t>
            </a:r>
            <a:r>
              <a:rPr lang="en-US" sz="5400" b="1" dirty="0" smtClean="0">
                <a:solidFill>
                  <a:srgbClr val="000066"/>
                </a:solidFill>
              </a:rPr>
              <a:t>anything.</a:t>
            </a:r>
            <a:endParaRPr lang="en-US" sz="5400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michel jeks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143001"/>
            <a:ext cx="2621604" cy="2514599"/>
          </a:xfrm>
        </p:spPr>
      </p:pic>
      <p:pic>
        <p:nvPicPr>
          <p:cNvPr id="9" name="Picture 8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1143000"/>
            <a:ext cx="3429000" cy="2514600"/>
          </a:xfrm>
          <a:prstGeom prst="rect">
            <a:avLst/>
          </a:prstGeom>
        </p:spPr>
      </p:pic>
      <p:pic>
        <p:nvPicPr>
          <p:cNvPr id="6" name="Picture 5" descr="Gitanjali__Upl__499beb778fbec.jpg"/>
          <p:cNvPicPr>
            <a:picLocks noChangeAspect="1"/>
          </p:cNvPicPr>
          <p:nvPr/>
        </p:nvPicPr>
        <p:blipFill>
          <a:blip r:embed="rId4"/>
          <a:srcRect l="8867" t="1585" r="5495" b="1984"/>
          <a:stretch>
            <a:fillRect/>
          </a:stretch>
        </p:blipFill>
        <p:spPr>
          <a:xfrm>
            <a:off x="6705600" y="1143001"/>
            <a:ext cx="2209800" cy="25145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47800" y="0"/>
            <a:ext cx="647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u="sng" dirty="0" smtClean="0">
                <a:solidFill>
                  <a:schemeClr val="accent2">
                    <a:lumMod val="75000"/>
                  </a:schemeClr>
                </a:solidFill>
              </a:rPr>
              <a:t>Proper Noun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Up Arrow Callout 9"/>
          <p:cNvSpPr/>
          <p:nvPr/>
        </p:nvSpPr>
        <p:spPr>
          <a:xfrm>
            <a:off x="381000" y="3657600"/>
            <a:ext cx="2667000" cy="6858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Michel Jackson</a:t>
            </a:r>
            <a:endParaRPr lang="en-US" sz="2800" dirty="0"/>
          </a:p>
        </p:txBody>
      </p:sp>
      <p:sp>
        <p:nvSpPr>
          <p:cNvPr id="11" name="Up Arrow Callout 10"/>
          <p:cNvSpPr/>
          <p:nvPr/>
        </p:nvSpPr>
        <p:spPr>
          <a:xfrm>
            <a:off x="3886200" y="3581400"/>
            <a:ext cx="2057400" cy="7620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Seaport</a:t>
            </a:r>
            <a:endParaRPr lang="en-US" sz="3600" dirty="0"/>
          </a:p>
        </p:txBody>
      </p:sp>
      <p:sp>
        <p:nvSpPr>
          <p:cNvPr id="13" name="Up Arrow Callout 12"/>
          <p:cNvSpPr/>
          <p:nvPr/>
        </p:nvSpPr>
        <p:spPr>
          <a:xfrm>
            <a:off x="6705600" y="3657600"/>
            <a:ext cx="2209800" cy="685800"/>
          </a:xfrm>
          <a:prstGeom prst="upArrowCallout">
            <a:avLst>
              <a:gd name="adj1" fmla="val 14286"/>
              <a:gd name="adj2" fmla="val 13939"/>
              <a:gd name="adj3" fmla="val 25000"/>
              <a:gd name="adj4" fmla="val 63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Gitanjali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48768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</a:rPr>
              <a:t>A noun belonging to the class of words used as names for unique individuals, events, or places. </a:t>
            </a:r>
            <a:endParaRPr lang="en-US" sz="36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1" grpId="1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sz="6600" b="1" u="sng" dirty="0" smtClean="0">
                <a:solidFill>
                  <a:schemeClr val="accent2">
                    <a:lumMod val="50000"/>
                  </a:schemeClr>
                </a:solidFill>
              </a:rPr>
              <a:t>Common Noun</a:t>
            </a:r>
            <a:endParaRPr lang="en-US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User\Desktop\New folder\river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066800"/>
            <a:ext cx="2133600" cy="1921933"/>
          </a:xfrm>
          <a:prstGeom prst="rect">
            <a:avLst/>
          </a:prstGeom>
          <a:noFill/>
        </p:spPr>
      </p:pic>
      <p:pic>
        <p:nvPicPr>
          <p:cNvPr id="1027" name="Picture 3" descr="C:\Users\User\Desktop\New folder\cow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066800"/>
            <a:ext cx="2362200" cy="1828800"/>
          </a:xfrm>
          <a:prstGeom prst="rect">
            <a:avLst/>
          </a:prstGeom>
          <a:noFill/>
        </p:spPr>
      </p:pic>
      <p:pic>
        <p:nvPicPr>
          <p:cNvPr id="1028" name="Picture 4" descr="C:\Users\User\Desktop\New folder\book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066800"/>
            <a:ext cx="2133600" cy="1828800"/>
          </a:xfrm>
          <a:prstGeom prst="rect">
            <a:avLst/>
          </a:prstGeom>
          <a:noFill/>
        </p:spPr>
      </p:pic>
      <p:pic>
        <p:nvPicPr>
          <p:cNvPr id="1029" name="Picture 5" descr="C:\Users\User\Desktop\New folder\man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1066800"/>
            <a:ext cx="1752600" cy="175676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600" y="2819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Man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38400" y="2895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River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2819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Cow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315200" y="2819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Book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228600" y="3810000"/>
            <a:ext cx="853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763" algn="just">
              <a:buNone/>
            </a:pP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A noun that can be preceded by the definite article (the) and that represents one or all of the members of a class.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Collective Noun</a:t>
            </a:r>
            <a:endParaRPr lang="en-US" sz="5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User\Desktop\New folder\army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2187645" cy="1952625"/>
          </a:xfrm>
          <a:prstGeom prst="rect">
            <a:avLst/>
          </a:prstGeom>
          <a:noFill/>
        </p:spPr>
      </p:pic>
      <p:pic>
        <p:nvPicPr>
          <p:cNvPr id="2051" name="Picture 3" descr="C:\Users\User\Desktop\New folder\library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291771"/>
            <a:ext cx="1981200" cy="1868617"/>
          </a:xfrm>
          <a:prstGeom prst="rect">
            <a:avLst/>
          </a:prstGeom>
          <a:noFill/>
        </p:spPr>
      </p:pic>
      <p:pic>
        <p:nvPicPr>
          <p:cNvPr id="2052" name="Picture 4" descr="C:\Users\User\Desktop\New folder\class room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291771"/>
            <a:ext cx="2218790" cy="1872343"/>
          </a:xfrm>
          <a:prstGeom prst="rect">
            <a:avLst/>
          </a:prstGeom>
          <a:noFill/>
        </p:spPr>
      </p:pic>
      <p:pic>
        <p:nvPicPr>
          <p:cNvPr id="2054" name="Picture 6" descr="C:\Users\User\Desktop\New folder\public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1295399"/>
            <a:ext cx="1943290" cy="19267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3200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ARMY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3200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LIBRARY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320403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CLASSROOM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320403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CROWD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41910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A noun (such as team, committee, or family) that refers to a group of individuals.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Material Noun</a:t>
            </a:r>
            <a:endParaRPr lang="en-US" sz="5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User\Desktop\New folder\ric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1524000"/>
            <a:ext cx="2160270" cy="2133600"/>
          </a:xfrm>
          <a:prstGeom prst="rect">
            <a:avLst/>
          </a:prstGeom>
          <a:noFill/>
        </p:spPr>
      </p:pic>
      <p:pic>
        <p:nvPicPr>
          <p:cNvPr id="3075" name="Picture 3" descr="C:\Users\User\Desktop\New folder\sugar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524000"/>
            <a:ext cx="2133600" cy="2179320"/>
          </a:xfrm>
          <a:prstGeom prst="rect">
            <a:avLst/>
          </a:prstGeom>
          <a:noFill/>
        </p:spPr>
      </p:pic>
      <p:pic>
        <p:nvPicPr>
          <p:cNvPr id="3076" name="Picture 4" descr="C:\Users\User\Desktop\New folder\a glass of water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524000"/>
            <a:ext cx="2133600" cy="2209800"/>
          </a:xfrm>
          <a:prstGeom prst="rect">
            <a:avLst/>
          </a:prstGeom>
          <a:noFill/>
        </p:spPr>
      </p:pic>
      <p:pic>
        <p:nvPicPr>
          <p:cNvPr id="3077" name="Picture 5" descr="C:\Users\User\Desktop\New folder\milk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1524000"/>
            <a:ext cx="1895475" cy="2209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5800" y="342900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    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RICE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5600" y="38862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SUGER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3886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WATER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3886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MILK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4876800"/>
            <a:ext cx="7924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763" algn="ctr">
              <a:buNone/>
            </a:pPr>
            <a:r>
              <a:rPr lang="en-US" sz="4400" b="1" dirty="0" smtClean="0">
                <a:solidFill>
                  <a:schemeClr val="accent6">
                    <a:lumMod val="50000"/>
                  </a:schemeClr>
                </a:solidFill>
              </a:rPr>
              <a:t>A material noun is a name of a substance as a whole.</a:t>
            </a:r>
            <a:endParaRPr lang="en-US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tc_04_img099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3810000"/>
            <a:ext cx="3962400" cy="28092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7" descr="power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3810000"/>
            <a:ext cx="3962400" cy="261149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 descr="rangamati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1" y="530579"/>
            <a:ext cx="3809999" cy="26698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098" name="Picture 2" descr="C:\Users\User\Desktop\New folder\kindness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533400"/>
            <a:ext cx="3886200" cy="26625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" name="Notched Right Arrow 10"/>
          <p:cNvSpPr/>
          <p:nvPr/>
        </p:nvSpPr>
        <p:spPr>
          <a:xfrm rot="9077694">
            <a:off x="2981556" y="4211481"/>
            <a:ext cx="685800" cy="533400"/>
          </a:xfrm>
          <a:prstGeom prst="notchedRightArrow">
            <a:avLst>
              <a:gd name="adj1" fmla="val 39115"/>
              <a:gd name="adj2" fmla="val 60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329698">
            <a:off x="6096000" y="45720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Power</a:t>
            </a:r>
            <a:endParaRPr lang="en-US" b="1" dirty="0"/>
          </a:p>
        </p:txBody>
      </p:sp>
      <p:sp>
        <p:nvSpPr>
          <p:cNvPr id="13" name="Notched Right Arrow 12"/>
          <p:cNvSpPr/>
          <p:nvPr/>
        </p:nvSpPr>
        <p:spPr>
          <a:xfrm rot="13023859">
            <a:off x="2849929" y="2606451"/>
            <a:ext cx="762000" cy="609600"/>
          </a:xfrm>
          <a:prstGeom prst="notchedRightArrow">
            <a:avLst>
              <a:gd name="adj1" fmla="val 30952"/>
              <a:gd name="adj2" fmla="val 547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630615">
            <a:off x="1814639" y="209235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Love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9376232">
            <a:off x="5516373" y="1748818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</a:rPr>
              <a:t>Beauty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971800"/>
            <a:ext cx="5867400" cy="11430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4">
                    <a:lumMod val="50000"/>
                  </a:schemeClr>
                </a:solidFill>
              </a:rPr>
              <a:t>Abstract Noun</a:t>
            </a:r>
            <a:endParaRPr lang="en-US" sz="6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9513149">
            <a:off x="1700244" y="467137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Poverty</a:t>
            </a:r>
          </a:p>
        </p:txBody>
      </p:sp>
      <p:sp>
        <p:nvSpPr>
          <p:cNvPr id="15" name="Notched Right Arrow 14"/>
          <p:cNvSpPr/>
          <p:nvPr/>
        </p:nvSpPr>
        <p:spPr>
          <a:xfrm rot="2160231">
            <a:off x="5211795" y="4051943"/>
            <a:ext cx="762000" cy="609600"/>
          </a:xfrm>
          <a:prstGeom prst="notchedRightArrow">
            <a:avLst>
              <a:gd name="adj1" fmla="val 30952"/>
              <a:gd name="adj2" fmla="val 547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otched Right Arrow 16"/>
          <p:cNvSpPr/>
          <p:nvPr/>
        </p:nvSpPr>
        <p:spPr>
          <a:xfrm rot="19103396">
            <a:off x="4907329" y="2392099"/>
            <a:ext cx="762000" cy="609600"/>
          </a:xfrm>
          <a:prstGeom prst="notchedRightArrow">
            <a:avLst>
              <a:gd name="adj1" fmla="val 30952"/>
              <a:gd name="adj2" fmla="val 547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2819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4763" algn="just">
              <a:buNone/>
            </a:pPr>
            <a:r>
              <a:rPr lang="en-US" sz="4000" b="1" dirty="0" smtClean="0"/>
              <a:t>An abstract noun is a word used to describe intangible concept such as states events, concepts that power, kindness, love, beauty, poverty etc. 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  <p:bldP spid="16" grpId="0"/>
      <p:bldP spid="2" grpId="0"/>
      <p:bldP spid="18" grpId="0"/>
      <p:bldP spid="15" grpId="0" animBg="1"/>
      <p:bldP spid="17" grpId="0" animBg="1"/>
      <p:bldP spid="19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264</Words>
  <Application>Microsoft Office PowerPoint</Application>
  <PresentationFormat>On-screen Show (4:3)</PresentationFormat>
  <Paragraphs>71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English 2nd Paper Class: Six Time: 40 minutes.</vt:lpstr>
      <vt:lpstr>Slide 2</vt:lpstr>
      <vt:lpstr>Noun</vt:lpstr>
      <vt:lpstr>Slide 4</vt:lpstr>
      <vt:lpstr>Slide 5</vt:lpstr>
      <vt:lpstr>Common Noun</vt:lpstr>
      <vt:lpstr>Collective Noun</vt:lpstr>
      <vt:lpstr>Material Noun</vt:lpstr>
      <vt:lpstr>Abstract Noun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2nd Paper Class: Six Time: 40 minutes.</dc:title>
  <dc:creator>User</dc:creator>
  <cp:lastModifiedBy>Khairul</cp:lastModifiedBy>
  <cp:revision>133</cp:revision>
  <dcterms:created xsi:type="dcterms:W3CDTF">2012-01-17T14:37:45Z</dcterms:created>
  <dcterms:modified xsi:type="dcterms:W3CDTF">2012-01-20T15:24:03Z</dcterms:modified>
</cp:coreProperties>
</file>